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92" d="100"/>
          <a:sy n="92" d="100"/>
        </p:scale>
        <p:origin x="49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1/20/2022</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1/20/2022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Slide Deck for Team Day</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696330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 1.1 Examine the key external influences that impact on business environments</a:t>
            </a:r>
            <a:endParaRPr lang="en-GB" dirty="0"/>
          </a:p>
        </p:txBody>
      </p:sp>
      <p:sp>
        <p:nvSpPr>
          <p:cNvPr id="3" name="Content Placeholder 2"/>
          <p:cNvSpPr>
            <a:spLocks noGrp="1"/>
          </p:cNvSpPr>
          <p:nvPr>
            <p:ph idx="1"/>
          </p:nvPr>
        </p:nvSpPr>
        <p:spPr>
          <a:xfrm>
            <a:off x="677334" y="1704109"/>
            <a:ext cx="8596668" cy="4337253"/>
          </a:xfrm>
        </p:spPr>
        <p:txBody>
          <a:bodyPr>
            <a:normAutofit/>
          </a:bodyPr>
          <a:lstStyle/>
          <a:p>
            <a:r>
              <a:rPr lang="en-GB" sz="1600" dirty="0" smtClean="0"/>
              <a:t>One of the tools used for external analysis of the business is </a:t>
            </a:r>
            <a:r>
              <a:rPr lang="en-GB" sz="1600" dirty="0"/>
              <a:t>the </a:t>
            </a:r>
            <a:r>
              <a:rPr lang="en-GB" sz="1600" dirty="0" smtClean="0"/>
              <a:t>PESTLE </a:t>
            </a:r>
          </a:p>
          <a:p>
            <a:r>
              <a:rPr lang="en-US" sz="1600" dirty="0" smtClean="0"/>
              <a:t>Political </a:t>
            </a:r>
            <a:r>
              <a:rPr lang="en-US" sz="1600" dirty="0"/>
              <a:t>factors that influence the industry include environmental regulations, tax policy, trade restrictions, political stability and tariffs. </a:t>
            </a:r>
            <a:endParaRPr lang="en-US" sz="1600" dirty="0" smtClean="0"/>
          </a:p>
          <a:p>
            <a:r>
              <a:rPr lang="en-US" sz="1600" dirty="0" smtClean="0"/>
              <a:t>Economic </a:t>
            </a:r>
            <a:r>
              <a:rPr lang="en-US" sz="1600" dirty="0"/>
              <a:t>factors that influence the industry include economic growth or decline, inflation, interest, wage rates, exchange rate, minimum wage, working hours, cost of living, availability of credit and unemployment. </a:t>
            </a:r>
            <a:endParaRPr lang="en-US" sz="1600" dirty="0" smtClean="0"/>
          </a:p>
          <a:p>
            <a:r>
              <a:rPr lang="en-US" sz="1600" dirty="0" smtClean="0"/>
              <a:t>Sociological </a:t>
            </a:r>
            <a:r>
              <a:rPr lang="en-US" sz="1600" dirty="0"/>
              <a:t>factors include cultural norms, health consciousness, career attitudes, age distribution population growth rates, health and safety</a:t>
            </a:r>
            <a:r>
              <a:rPr lang="en-US" sz="1600" dirty="0" smtClean="0"/>
              <a:t>.</a:t>
            </a:r>
          </a:p>
          <a:p>
            <a:r>
              <a:rPr lang="en-US" sz="1600" dirty="0" smtClean="0"/>
              <a:t>Technological </a:t>
            </a:r>
            <a:r>
              <a:rPr lang="en-US" sz="1600" dirty="0"/>
              <a:t>factors include new technologies for example robotics and rate of change (</a:t>
            </a:r>
            <a:r>
              <a:rPr lang="en-US" sz="1600" dirty="0" err="1"/>
              <a:t>Cipd</a:t>
            </a:r>
            <a:r>
              <a:rPr lang="en-US" sz="1600" dirty="0"/>
              <a:t>, 2021). </a:t>
            </a:r>
            <a:endParaRPr lang="en-US" sz="1600" dirty="0" smtClean="0"/>
          </a:p>
          <a:p>
            <a:r>
              <a:rPr lang="en-US" sz="1600" dirty="0" smtClean="0"/>
              <a:t>Legal </a:t>
            </a:r>
            <a:r>
              <a:rPr lang="en-US" sz="1600" dirty="0"/>
              <a:t>factors include changes to legislations such as employment, imports/exports, access to quotas, materials and </a:t>
            </a:r>
            <a:r>
              <a:rPr lang="en-US" sz="1600" dirty="0" smtClean="0"/>
              <a:t>taxation</a:t>
            </a:r>
          </a:p>
          <a:p>
            <a:r>
              <a:rPr lang="en-US" sz="1600" dirty="0" smtClean="0"/>
              <a:t>Environmental </a:t>
            </a:r>
            <a:r>
              <a:rPr lang="en-US" sz="1600" dirty="0"/>
              <a:t>factors include ethical sourcing, global warming, pandemics and other emergencies.</a:t>
            </a:r>
            <a:endParaRPr lang="en-GB" sz="1600" dirty="0"/>
          </a:p>
        </p:txBody>
      </p:sp>
    </p:spTree>
    <p:extLst>
      <p:ext uri="{BB962C8B-B14F-4D97-AF65-F5344CB8AC3E}">
        <p14:creationId xmlns:p14="http://schemas.microsoft.com/office/powerpoint/2010/main" val="3508419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 2.1 Discuss </a:t>
            </a:r>
            <a:r>
              <a:rPr lang="en-US" dirty="0" err="1"/>
              <a:t>organisational</a:t>
            </a:r>
            <a:r>
              <a:rPr lang="en-US" dirty="0"/>
              <a:t> goals and why it is important for </a:t>
            </a:r>
            <a:r>
              <a:rPr lang="en-US" dirty="0" err="1"/>
              <a:t>organisations</a:t>
            </a:r>
            <a:r>
              <a:rPr lang="en-US" dirty="0"/>
              <a:t> to plan.</a:t>
            </a:r>
            <a:endParaRPr lang="en-GB" dirty="0"/>
          </a:p>
        </p:txBody>
      </p:sp>
      <p:sp>
        <p:nvSpPr>
          <p:cNvPr id="3" name="Content Placeholder 2"/>
          <p:cNvSpPr>
            <a:spLocks noGrp="1"/>
          </p:cNvSpPr>
          <p:nvPr>
            <p:ph idx="1"/>
          </p:nvPr>
        </p:nvSpPr>
        <p:spPr/>
        <p:txBody>
          <a:bodyPr>
            <a:noAutofit/>
          </a:bodyPr>
          <a:lstStyle/>
          <a:p>
            <a:r>
              <a:rPr lang="en-US" sz="1600" dirty="0"/>
              <a:t>According to Hill (2019) planning is a process that charts a course for attainment of defined business </a:t>
            </a:r>
            <a:r>
              <a:rPr lang="en-US" sz="1600" dirty="0" smtClean="0"/>
              <a:t>goals</a:t>
            </a:r>
          </a:p>
          <a:p>
            <a:r>
              <a:rPr lang="en-US" sz="1600" dirty="0"/>
              <a:t>Scott (2010) explained that human resources personnel have different functions in </a:t>
            </a:r>
            <a:r>
              <a:rPr lang="en-US" sz="1600" dirty="0" err="1"/>
              <a:t>organisations</a:t>
            </a:r>
            <a:r>
              <a:rPr lang="en-US" sz="1600" dirty="0"/>
              <a:t> including ensuring that there policies put in place to ensure that employees are responsible for the attainment of </a:t>
            </a:r>
            <a:r>
              <a:rPr lang="en-US" sz="1600" dirty="0" err="1"/>
              <a:t>organisational</a:t>
            </a:r>
            <a:r>
              <a:rPr lang="en-US" sz="1600" dirty="0"/>
              <a:t> objectives and goals</a:t>
            </a:r>
            <a:r>
              <a:rPr lang="en-US" sz="1600" dirty="0" smtClean="0"/>
              <a:t>.</a:t>
            </a:r>
          </a:p>
          <a:p>
            <a:r>
              <a:rPr lang="en-US" sz="1600" dirty="0"/>
              <a:t>In line with this, the HR department training and development plans within the hospitality industry seeks to invest in imparting the right knowledge and skills to the employees who are the direct link between an </a:t>
            </a:r>
            <a:r>
              <a:rPr lang="en-US" sz="1600" dirty="0" err="1"/>
              <a:t>organisation</a:t>
            </a:r>
            <a:r>
              <a:rPr lang="en-US" sz="1600" dirty="0"/>
              <a:t> and the company</a:t>
            </a:r>
            <a:r>
              <a:rPr lang="en-US" sz="1600" dirty="0" smtClean="0"/>
              <a:t>.</a:t>
            </a:r>
          </a:p>
          <a:p>
            <a:r>
              <a:rPr lang="en-US" sz="1600" dirty="0"/>
              <a:t>Scott (2010) highlight the findings of the Bureau of Labor statistics denoting that imparting employees with skills can enhance </a:t>
            </a:r>
            <a:r>
              <a:rPr lang="en-US" sz="1600" dirty="0" err="1"/>
              <a:t>organisational</a:t>
            </a:r>
            <a:r>
              <a:rPr lang="en-US" sz="1600" dirty="0"/>
              <a:t> performance and help achieve business results. </a:t>
            </a:r>
            <a:endParaRPr lang="en-GB" sz="1600" dirty="0"/>
          </a:p>
        </p:txBody>
      </p:sp>
    </p:spTree>
    <p:extLst>
      <p:ext uri="{BB962C8B-B14F-4D97-AF65-F5344CB8AC3E}">
        <p14:creationId xmlns:p14="http://schemas.microsoft.com/office/powerpoint/2010/main" val="2740177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74073"/>
            <a:ext cx="8596668" cy="1205345"/>
          </a:xfrm>
        </p:spPr>
        <p:txBody>
          <a:bodyPr>
            <a:noAutofit/>
          </a:bodyPr>
          <a:lstStyle/>
          <a:p>
            <a:r>
              <a:rPr lang="en-GB" sz="2800" dirty="0" smtClean="0"/>
              <a:t>AC</a:t>
            </a:r>
            <a:r>
              <a:rPr lang="en-US" sz="2800" dirty="0"/>
              <a:t>1.3 Discuss the products and/or services the </a:t>
            </a:r>
            <a:r>
              <a:rPr lang="en-US" sz="2800" dirty="0" err="1"/>
              <a:t>organisation</a:t>
            </a:r>
            <a:r>
              <a:rPr lang="en-US" sz="2800" dirty="0"/>
              <a:t> delivers, including who the main customers are</a:t>
            </a:r>
            <a:endParaRPr lang="en-GB" sz="2800" dirty="0"/>
          </a:p>
        </p:txBody>
      </p:sp>
      <p:sp>
        <p:nvSpPr>
          <p:cNvPr id="3" name="Content Placeholder 2"/>
          <p:cNvSpPr>
            <a:spLocks noGrp="1"/>
          </p:cNvSpPr>
          <p:nvPr>
            <p:ph idx="1"/>
          </p:nvPr>
        </p:nvSpPr>
        <p:spPr>
          <a:xfrm>
            <a:off x="677334" y="1672936"/>
            <a:ext cx="8596668" cy="4368427"/>
          </a:xfrm>
        </p:spPr>
        <p:txBody>
          <a:bodyPr>
            <a:normAutofit lnSpcReduction="10000"/>
          </a:bodyPr>
          <a:lstStyle/>
          <a:p>
            <a:r>
              <a:rPr lang="en-US" dirty="0"/>
              <a:t>Bansal, </a:t>
            </a:r>
            <a:r>
              <a:rPr lang="en-US" dirty="0" err="1"/>
              <a:t>Gaulum</a:t>
            </a:r>
            <a:r>
              <a:rPr lang="en-US" dirty="0"/>
              <a:t>, </a:t>
            </a:r>
            <a:r>
              <a:rPr lang="en-US" dirty="0" err="1"/>
              <a:t>Anbardar</a:t>
            </a:r>
            <a:r>
              <a:rPr lang="en-US" dirty="0"/>
              <a:t> and Kumar (</a:t>
            </a:r>
            <a:r>
              <a:rPr lang="en-US" dirty="0" err="1"/>
              <a:t>n.d.</a:t>
            </a:r>
            <a:r>
              <a:rPr lang="en-US" dirty="0"/>
              <a:t>) cited Philip Kotler’s definition of a product as a bundle of a physical service and symbolic particulars that are anticipated to be beneficial to the buyer or yield satisfaction to a consumer. </a:t>
            </a:r>
            <a:endParaRPr lang="en-US" dirty="0" smtClean="0"/>
          </a:p>
          <a:p>
            <a:r>
              <a:rPr lang="en-US" dirty="0" smtClean="0"/>
              <a:t>Components of products in the hospitality industry include</a:t>
            </a:r>
          </a:p>
          <a:p>
            <a:pPr lvl="1">
              <a:buFont typeface="Arial" panose="020B0604020202020204" pitchFamily="34" charset="0"/>
              <a:buChar char="•"/>
            </a:pPr>
            <a:r>
              <a:rPr lang="en-US" dirty="0" smtClean="0"/>
              <a:t> core products </a:t>
            </a:r>
          </a:p>
          <a:p>
            <a:pPr lvl="1">
              <a:buFont typeface="Arial" panose="020B0604020202020204" pitchFamily="34" charset="0"/>
              <a:buChar char="•"/>
            </a:pPr>
            <a:r>
              <a:rPr lang="en-US" dirty="0" smtClean="0"/>
              <a:t>Facilitating products</a:t>
            </a:r>
          </a:p>
          <a:p>
            <a:pPr lvl="1">
              <a:buFont typeface="Arial" panose="020B0604020202020204" pitchFamily="34" charset="0"/>
              <a:buChar char="•"/>
            </a:pPr>
            <a:r>
              <a:rPr lang="en-US" dirty="0" smtClean="0"/>
              <a:t>Tangible products</a:t>
            </a:r>
          </a:p>
          <a:p>
            <a:pPr lvl="1">
              <a:buFont typeface="Arial" panose="020B0604020202020204" pitchFamily="34" charset="0"/>
              <a:buChar char="•"/>
            </a:pPr>
            <a:r>
              <a:rPr lang="en-US" dirty="0" smtClean="0"/>
              <a:t>Supporting products </a:t>
            </a:r>
          </a:p>
          <a:p>
            <a:pPr lvl="1">
              <a:buFont typeface="Arial" panose="020B0604020202020204" pitchFamily="34" charset="0"/>
              <a:buChar char="•"/>
            </a:pPr>
            <a:r>
              <a:rPr lang="en-US" dirty="0" smtClean="0"/>
              <a:t>Augumented products </a:t>
            </a:r>
            <a:endParaRPr lang="en-GB" dirty="0" smtClean="0"/>
          </a:p>
          <a:p>
            <a:pPr lvl="1"/>
            <a:r>
              <a:rPr lang="en-GB" dirty="0" smtClean="0"/>
              <a:t>Services are intangible activities that provide want satisfaction. They have several traits </a:t>
            </a:r>
            <a:r>
              <a:rPr lang="en-US" dirty="0"/>
              <a:t>are perishable, they lack physical identity, they are inseparable, have high fixed costs and are interdependent. </a:t>
            </a:r>
            <a:endParaRPr lang="en-US" dirty="0" smtClean="0"/>
          </a:p>
          <a:p>
            <a:pPr lvl="1"/>
            <a:r>
              <a:rPr lang="en-US" dirty="0" smtClean="0"/>
              <a:t>Consumers in the hospitality industry include backpackers, couples, families and business travelers. </a:t>
            </a:r>
          </a:p>
          <a:p>
            <a:pPr lvl="1"/>
            <a:endParaRPr lang="en-US" dirty="0" smtClean="0"/>
          </a:p>
        </p:txBody>
      </p:sp>
    </p:spTree>
    <p:extLst>
      <p:ext uri="{BB962C8B-B14F-4D97-AF65-F5344CB8AC3E}">
        <p14:creationId xmlns:p14="http://schemas.microsoft.com/office/powerpoint/2010/main" val="3878038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0436"/>
          </a:xfrm>
        </p:spPr>
        <p:txBody>
          <a:bodyPr>
            <a:normAutofit fontScale="90000"/>
          </a:bodyPr>
          <a:lstStyle/>
          <a:p>
            <a:r>
              <a:rPr lang="en-US" sz="2000" dirty="0"/>
              <a:t>AC 1.4 Review the range of technology available within the people profession, including how it can be </a:t>
            </a:r>
            <a:r>
              <a:rPr lang="en-US" sz="2000" dirty="0" err="1"/>
              <a:t>utilised</a:t>
            </a:r>
            <a:r>
              <a:rPr lang="en-US" sz="2000" dirty="0"/>
              <a:t> to improve working practices and collaboration</a:t>
            </a:r>
            <a:endParaRPr lang="en-GB" sz="2000" dirty="0"/>
          </a:p>
        </p:txBody>
      </p:sp>
      <p:sp>
        <p:nvSpPr>
          <p:cNvPr id="3" name="Content Placeholder 2"/>
          <p:cNvSpPr>
            <a:spLocks noGrp="1"/>
          </p:cNvSpPr>
          <p:nvPr>
            <p:ph idx="1"/>
          </p:nvPr>
        </p:nvSpPr>
        <p:spPr>
          <a:xfrm>
            <a:off x="677334" y="1330036"/>
            <a:ext cx="8596668" cy="4166756"/>
          </a:xfrm>
        </p:spPr>
        <p:txBody>
          <a:bodyPr/>
          <a:lstStyle/>
          <a:p>
            <a:r>
              <a:rPr lang="en-US" dirty="0" smtClean="0"/>
              <a:t>Social </a:t>
            </a:r>
            <a:r>
              <a:rPr lang="en-US" dirty="0"/>
              <a:t>media platforms such as Facebook, twitter and LinkedIn and are used for posting vacant positions, communicate on upcoming events to the public and helps in making decisions on the right fit for a company </a:t>
            </a:r>
          </a:p>
          <a:p>
            <a:r>
              <a:rPr lang="en-US" dirty="0" smtClean="0"/>
              <a:t>Human </a:t>
            </a:r>
            <a:r>
              <a:rPr lang="en-US" dirty="0"/>
              <a:t>Resources Information Software (HRIS) helps in streamlining several HR processes and tasks that diminish manual errors. Besides automating HR functions it also helps in easier management of HR documents </a:t>
            </a:r>
          </a:p>
          <a:p>
            <a:r>
              <a:rPr lang="en-US" dirty="0" smtClean="0"/>
              <a:t>Cloud </a:t>
            </a:r>
            <a:r>
              <a:rPr lang="en-US" dirty="0"/>
              <a:t>technology that assists in </a:t>
            </a:r>
            <a:r>
              <a:rPr lang="en-US" dirty="0" err="1"/>
              <a:t>centralisation</a:t>
            </a:r>
            <a:r>
              <a:rPr lang="en-US" dirty="0"/>
              <a:t> of business and HR data from payroll to feedback, enhances transparency within the </a:t>
            </a:r>
            <a:r>
              <a:rPr lang="en-US" dirty="0" err="1"/>
              <a:t>organisation</a:t>
            </a:r>
            <a:r>
              <a:rPr lang="en-US" dirty="0"/>
              <a:t> and boosts consistency. </a:t>
            </a:r>
          </a:p>
          <a:p>
            <a:r>
              <a:rPr lang="en-US" dirty="0" err="1" smtClean="0"/>
              <a:t>Gamification</a:t>
            </a:r>
            <a:r>
              <a:rPr lang="en-US" dirty="0" smtClean="0"/>
              <a:t> </a:t>
            </a:r>
            <a:r>
              <a:rPr lang="en-US" dirty="0"/>
              <a:t>techniques that are </a:t>
            </a:r>
            <a:r>
              <a:rPr lang="en-US" dirty="0" err="1"/>
              <a:t>utilised</a:t>
            </a:r>
            <a:r>
              <a:rPr lang="en-US" dirty="0"/>
              <a:t> in recruitment to enhance talent acquisition. It is also used to enhance learning and development through knowledge sharing and simulation of real life contexts. </a:t>
            </a:r>
          </a:p>
          <a:p>
            <a:endParaRPr lang="en-GB" dirty="0"/>
          </a:p>
        </p:txBody>
      </p:sp>
    </p:spTree>
    <p:extLst>
      <p:ext uri="{BB962C8B-B14F-4D97-AF65-F5344CB8AC3E}">
        <p14:creationId xmlns:p14="http://schemas.microsoft.com/office/powerpoint/2010/main" val="19051034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827</TotalTime>
  <Words>583</Words>
  <Application>Microsoft Office PowerPoint</Application>
  <PresentationFormat>Widescreen</PresentationFormat>
  <Paragraphs>29</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Trebuchet MS</vt:lpstr>
      <vt:lpstr>Wingdings 3</vt:lpstr>
      <vt:lpstr>Facet</vt:lpstr>
      <vt:lpstr>Slide Deck for Team Day</vt:lpstr>
      <vt:lpstr>AC 1.1 Examine the key external influences that impact on business environments</vt:lpstr>
      <vt:lpstr>AC 2.1 Discuss organisational goals and why it is important for organisations to plan.</vt:lpstr>
      <vt:lpstr>AC1.3 Discuss the products and/or services the organisation delivers, including who the main customers are</vt:lpstr>
      <vt:lpstr>AC 1.4 Review the range of technology available within the people profession, including how it can be utilised to improve working practices and collaboration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Deck for Team Day</dc:title>
  <dc:creator>Windows User</dc:creator>
  <cp:lastModifiedBy>Windows User</cp:lastModifiedBy>
  <cp:revision>8</cp:revision>
  <dcterms:created xsi:type="dcterms:W3CDTF">2022-01-20T16:24:53Z</dcterms:created>
  <dcterms:modified xsi:type="dcterms:W3CDTF">2022-01-21T06:12:23Z</dcterms:modified>
</cp:coreProperties>
</file>